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heme/themeOverride4.xml" ContentType="application/vnd.openxmlformats-officedocument.themeOverr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Override5.xml" ContentType="application/vnd.openxmlformats-officedocument.themeOverr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heme/themeOverride6.xml" ContentType="application/vnd.openxmlformats-officedocument.themeOverr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heme/themeOverride7.xml" ContentType="application/vnd.openxmlformats-officedocument.themeOverr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75" r:id="rId5"/>
    <p:sldId id="260" r:id="rId6"/>
    <p:sldId id="263" r:id="rId7"/>
    <p:sldId id="276" r:id="rId8"/>
    <p:sldId id="262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3" r:id="rId17"/>
    <p:sldId id="271" r:id="rId18"/>
    <p:sldId id="272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1.png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1.png"/><Relationship Id="rId4" Type="http://schemas.openxmlformats.org/officeDocument/2006/relationships/tags" Target="../tags/tag74.xml"/><Relationship Id="rId9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2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2.png"/><Relationship Id="rId5" Type="http://schemas.openxmlformats.org/officeDocument/2006/relationships/tags" Target="../tags/tag8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7.xml"/><Relationship Id="rId9" Type="http://schemas.openxmlformats.org/officeDocument/2006/relationships/tags" Target="../tags/tag9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2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97.xml"/><Relationship Id="rId10" Type="http://schemas.openxmlformats.org/officeDocument/2006/relationships/tags" Target="../tags/tag102.xml"/><Relationship Id="rId4" Type="http://schemas.openxmlformats.org/officeDocument/2006/relationships/tags" Target="../tags/tag96.xml"/><Relationship Id="rId9" Type="http://schemas.openxmlformats.org/officeDocument/2006/relationships/tags" Target="../tags/tag10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12" Type="http://schemas.openxmlformats.org/officeDocument/2006/relationships/image" Target="../media/image2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7.xml"/><Relationship Id="rId10" Type="http://schemas.openxmlformats.org/officeDocument/2006/relationships/tags" Target="../tags/tag112.xml"/><Relationship Id="rId4" Type="http://schemas.openxmlformats.org/officeDocument/2006/relationships/tags" Target="../tags/tag106.xml"/><Relationship Id="rId9" Type="http://schemas.openxmlformats.org/officeDocument/2006/relationships/tags" Target="../tags/tag11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10" Type="http://schemas.openxmlformats.org/officeDocument/2006/relationships/image" Target="../media/image2.png"/><Relationship Id="rId4" Type="http://schemas.openxmlformats.org/officeDocument/2006/relationships/tags" Target="../tags/tag116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2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5.xml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9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9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2.png"/><Relationship Id="rId4" Type="http://schemas.openxmlformats.org/officeDocument/2006/relationships/tags" Target="../tags/tag59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9338310" y="988695"/>
            <a:ext cx="1815465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85207 [转换]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4647304" y="2697226"/>
            <a:ext cx="6506155" cy="907911"/>
          </a:xfrm>
        </p:spPr>
        <p:txBody>
          <a:bodyPr lIns="90000" tIns="46800" rIns="90000" bIns="46800" anchor="b" anchorCtr="0">
            <a:normAutofit/>
          </a:bodyPr>
          <a:lstStyle>
            <a:lvl1pPr algn="r">
              <a:defRPr sz="4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4656780" y="3665743"/>
            <a:ext cx="6496678" cy="419921"/>
          </a:xfrm>
        </p:spPr>
        <p:txBody>
          <a:bodyPr lIns="90000" tIns="46800" rIns="90000" bIns="46800">
            <a:norm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6809591" y="4137025"/>
            <a:ext cx="4344184" cy="657225"/>
          </a:xfrm>
        </p:spPr>
        <p:txBody>
          <a:bodyPr lIns="90000" tIns="46800" rIns="90000" bIns="46800">
            <a:normAutofit/>
          </a:bodyPr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9" name="图片 8" descr="2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0" name="图片 9" descr="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6092824" y="988695"/>
            <a:ext cx="5060951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85207 [转换]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092826" y="2235356"/>
            <a:ext cx="5054601" cy="130588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6092826" y="3609034"/>
            <a:ext cx="5054601" cy="444500"/>
          </a:xfrm>
        </p:spPr>
        <p:txBody>
          <a:bodyPr>
            <a:normAutofit/>
          </a:bodyPr>
          <a:lstStyle>
            <a:lvl1pPr marL="0" indent="0" algn="dist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6092824" y="4115118"/>
            <a:ext cx="5054601" cy="861037"/>
          </a:xfr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sp>
          <p:nvSpPr>
            <p:cNvPr id="6" name="矩形 5"/>
            <p:cNvSpPr/>
            <p:nvPr userDrawn="1">
              <p:custDataLst>
                <p:tags r:id="rId7"/>
              </p:custDataLst>
            </p:nvPr>
          </p:nvSpPr>
          <p:spPr>
            <a:xfrm>
              <a:off x="249873" y="273050"/>
              <a:ext cx="116922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/>
          </p:nvGrpSpPr>
          <p:grpSpPr>
            <a:xfrm>
              <a:off x="1" y="-94513"/>
              <a:ext cx="12191999" cy="6952512"/>
              <a:chOff x="1" y="-94513"/>
              <a:chExt cx="12191999" cy="6952512"/>
            </a:xfrm>
          </p:grpSpPr>
          <p:pic>
            <p:nvPicPr>
              <p:cNvPr id="10" name="图片 9" descr="2"/>
              <p:cNvPicPr>
                <a:picLocks noChangeAspect="1"/>
              </p:cNvPicPr>
              <p:nvPr userDrawn="1">
                <p:custDataLst>
                  <p:tags r:id="rId8"/>
                </p:custDataLst>
              </p:nvPr>
            </p:nvPicPr>
            <p:blipFill>
              <a:blip r:embed="rId11"/>
              <a:srcRect/>
              <a:stretch>
                <a:fillRect/>
              </a:stretch>
            </p:blipFill>
            <p:spPr>
              <a:xfrm rot="16200000">
                <a:off x="293258" y="-387770"/>
                <a:ext cx="1077185" cy="1663700"/>
              </a:xfrm>
              <a:prstGeom prst="rect">
                <a:avLst/>
              </a:prstGeom>
            </p:spPr>
          </p:pic>
          <p:pic>
            <p:nvPicPr>
              <p:cNvPr id="11" name="图片 10" descr="2"/>
              <p:cNvPicPr>
                <a:picLocks noChangeAspect="1"/>
              </p:cNvPicPr>
              <p:nvPr userDrawn="1">
                <p:custDataLst>
                  <p:tags r:id="rId9"/>
                </p:custDataLst>
              </p:nvPr>
            </p:nvPicPr>
            <p:blipFill>
              <a:blip r:embed="rId11"/>
              <a:srcRect/>
              <a:stretch>
                <a:fillRect/>
              </a:stretch>
            </p:blipFill>
            <p:spPr>
              <a:xfrm rot="5400000">
                <a:off x="10821557" y="5487557"/>
                <a:ext cx="1077185" cy="1663700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13" name="组合 12"/>
          <p:cNvGrpSpPr/>
          <p:nvPr userDrawn="1">
            <p:custDataLst>
              <p:tags r:id="rId2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14" name="图片 13" descr="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5" name="图片 14" descr="2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9"/>
            <a:ext cx="6480000" cy="5087937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2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13" name="图片 12" descr="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4" name="图片 13" descr="2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1" name="图片 10" descr="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 rot="16200000">
            <a:off x="293258" y="-387770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(使用中文字体)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4pPr>
            <a:lvl5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7" name="图片 16" descr="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85207 [转换]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-6350" y="6350"/>
            <a:ext cx="480187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rgbClr val="ECECEC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85207 [转换]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flipH="1">
            <a:off x="7397750" y="0"/>
            <a:ext cx="480187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834239" y="988695"/>
            <a:ext cx="2616487" cy="4880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94380" y="3429000"/>
            <a:ext cx="5592439" cy="731013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2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1319775" y="4238113"/>
            <a:ext cx="5592439" cy="1077985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2pPr>
            <a:lvl3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3pPr>
            <a:lvl4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4pPr>
            <a:lvl5pPr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873910" y="332175"/>
            <a:ext cx="7645082" cy="878390"/>
          </a:xfrm>
        </p:spPr>
        <p:txBody>
          <a:bodyPr vert="horz" lIns="90170" tIns="46990" rIns="90170" bIns="4699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3"/>
            </p:custDataLst>
          </p:nvPr>
        </p:nvSpPr>
        <p:spPr>
          <a:xfrm>
            <a:off x="3873910" y="1219122"/>
            <a:ext cx="7645082" cy="634620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800" b="0" i="0" u="none" strike="noStrike" kern="1200" cap="none" spc="200" normalizeH="0" baseline="0" noProof="1" dirty="0">
                <a:solidFill>
                  <a:schemeClr val="bg2">
                    <a:lumMod val="6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4"/>
            </p:custDataLst>
          </p:nvPr>
        </p:nvSpPr>
        <p:spPr>
          <a:xfrm>
            <a:off x="3873910" y="2045109"/>
            <a:ext cx="7645082" cy="429616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 rot="5400000">
            <a:off x="10821557" y="5487557"/>
            <a:ext cx="1077185" cy="1663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2020/7/17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1" y="-94513"/>
            <a:ext cx="12191999" cy="6952512"/>
            <a:chOff x="1" y="-94513"/>
            <a:chExt cx="12191999" cy="6952512"/>
          </a:xfrm>
        </p:grpSpPr>
        <p:pic>
          <p:nvPicPr>
            <p:cNvPr id="26" name="图片 25" descr="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 rot="16200000">
              <a:off x="293258" y="-387770"/>
              <a:ext cx="1077185" cy="1663700"/>
            </a:xfrm>
            <a:prstGeom prst="rect">
              <a:avLst/>
            </a:prstGeom>
          </p:spPr>
        </p:pic>
        <p:pic>
          <p:nvPicPr>
            <p:cNvPr id="12" name="图片 11" descr="2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>
            <a:xfrm rot="5400000">
              <a:off x="10821557" y="5487557"/>
              <a:ext cx="1077185" cy="1663700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charset="-122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charset="-122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charset="-122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charset="-122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39.xml"/><Relationship Id="rId7" Type="http://schemas.openxmlformats.org/officeDocument/2006/relationships/slideLayout" Target="../slideLayouts/slideLayout11.xml"/><Relationship Id="rId2" Type="http://schemas.openxmlformats.org/officeDocument/2006/relationships/tags" Target="../tags/tag138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hemeOverride" Target="../theme/themeOverride5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2" Type="http://schemas.openxmlformats.org/officeDocument/2006/relationships/tags" Target="../tags/tag175.xml"/><Relationship Id="rId1" Type="http://schemas.openxmlformats.org/officeDocument/2006/relationships/themeOverride" Target="../theme/themeOverride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hemeOverride" Target="../theme/themeOverride7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8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tags" Target="../tags/tag154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tags" Target="../tags/tag153.xml"/><Relationship Id="rId2" Type="http://schemas.openxmlformats.org/officeDocument/2006/relationships/tags" Target="../tags/tag143.xml"/><Relationship Id="rId16" Type="http://schemas.openxmlformats.org/officeDocument/2006/relationships/image" Target="../media/image3.png"/><Relationship Id="rId1" Type="http://schemas.openxmlformats.org/officeDocument/2006/relationships/themeOverride" Target="../theme/themeOverride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hemeOverride" Target="../theme/themeOverride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8.xml"/><Relationship Id="rId4" Type="http://schemas.openxmlformats.org/officeDocument/2006/relationships/tags" Target="../tags/tag1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hemeOverride" Target="../theme/themeOverr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6830654" y="1782359"/>
            <a:ext cx="3295650" cy="838200"/>
          </a:xfrm>
          <a:prstGeom prst="rect">
            <a:avLst/>
          </a:prstGeom>
          <a:noFill/>
        </p:spPr>
        <p:txBody>
          <a:bodyPr wrap="square" rtlCol="0">
            <a:normAutofit fontScale="60000" lnSpcReduction="20000"/>
          </a:bodyPr>
          <a:lstStyle/>
          <a:p>
            <a:pPr algn="r"/>
            <a:r>
              <a:rPr lang="en-US" altLang="zh-CN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MiniTikTok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660206" y="2539125"/>
            <a:ext cx="5054601" cy="1305883"/>
          </a:xfrm>
        </p:spPr>
        <p:txBody>
          <a:bodyPr/>
          <a:lstStyle/>
          <a:p>
            <a:r>
              <a:rPr lang="zh-CN" altLang="en-US" dirty="0"/>
              <a:t>项目汇报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5660205" y="5056968"/>
            <a:ext cx="5054601" cy="444500"/>
          </a:xfrm>
        </p:spPr>
        <p:txBody>
          <a:bodyPr>
            <a:normAutofit/>
          </a:bodyPr>
          <a:lstStyle/>
          <a:p>
            <a:pPr algn="r"/>
            <a:r>
              <a:rPr lang="en-US" altLang="zh-CN" i="1"/>
              <a:t>2020.07.17</a:t>
            </a:r>
            <a:endParaRPr lang="en-US" altLang="zh-CN" i="1" dirty="0"/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4"/>
            <p:custDataLst>
              <p:tags r:id="rId6"/>
            </p:custDataLst>
          </p:nvPr>
        </p:nvSpPr>
        <p:spPr>
          <a:xfrm>
            <a:off x="5660207" y="4195931"/>
            <a:ext cx="5054601" cy="861037"/>
          </a:xfrm>
        </p:spPr>
        <p:txBody>
          <a:bodyPr>
            <a:normAutofit fontScale="97500"/>
          </a:bodyPr>
          <a:lstStyle/>
          <a:p>
            <a:r>
              <a:rPr lang="zh-CN" altLang="en-US" dirty="0"/>
              <a:t>常博宇 </a:t>
            </a:r>
            <a:r>
              <a:rPr lang="en-US" altLang="zh-CN" dirty="0"/>
              <a:t>3180102943</a:t>
            </a:r>
          </a:p>
          <a:p>
            <a:r>
              <a:rPr lang="zh-CN" altLang="en-US" dirty="0"/>
              <a:t>顾核金 </a:t>
            </a:r>
            <a:r>
              <a:rPr lang="en-US" altLang="zh-CN" dirty="0"/>
              <a:t>3180103732</a:t>
            </a: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登录界面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F09D38-7ABF-4226-B951-04F64F732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LoginActivity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sz="2400">
                <a:latin typeface="+mj-lt"/>
                <a:cs typeface="+mj-lt"/>
              </a:rPr>
              <a:t>需要用户输入用户名和</a:t>
            </a:r>
            <a:r>
              <a:rPr lang="en-US" altLang="zh-CN" sz="2400">
                <a:latin typeface="+mj-lt"/>
                <a:cs typeface="+mj-lt"/>
              </a:rPr>
              <a:t>ID</a:t>
            </a:r>
          </a:p>
          <a:p>
            <a:r>
              <a:rPr sz="2400">
                <a:latin typeface="+mj-lt"/>
                <a:cs typeface="+mj-lt"/>
              </a:rPr>
              <a:t>输入为空有提示</a:t>
            </a:r>
          </a:p>
          <a:p>
            <a:r>
              <a:rPr sz="2400">
                <a:latin typeface="+mj-lt"/>
                <a:cs typeface="+mj-lt"/>
              </a:rPr>
              <a:t>点击关闭则只能浏览</a:t>
            </a:r>
            <a:r>
              <a:rPr lang="en-US" altLang="zh-CN" sz="2400">
                <a:latin typeface="+mj-lt"/>
                <a:cs typeface="+mj-lt"/>
              </a:rPr>
              <a:t>“</a:t>
            </a:r>
            <a:r>
              <a:rPr sz="2400">
                <a:latin typeface="+mj-lt"/>
                <a:cs typeface="+mj-lt"/>
              </a:rPr>
              <a:t>首页</a:t>
            </a:r>
            <a:r>
              <a:rPr lang="en-US" altLang="zh-CN" sz="2400">
                <a:latin typeface="+mj-lt"/>
                <a:cs typeface="+mj-lt"/>
              </a:rPr>
              <a:t>”</a:t>
            </a:r>
            <a:r>
              <a:rPr sz="2400">
                <a:latin typeface="+mj-lt"/>
                <a:cs typeface="+mj-lt"/>
              </a:rPr>
              <a:t>和</a:t>
            </a:r>
            <a:r>
              <a:rPr lang="en-US" altLang="zh-CN" sz="2400">
                <a:latin typeface="+mj-lt"/>
                <a:cs typeface="+mj-lt"/>
              </a:rPr>
              <a:t>“</a:t>
            </a:r>
            <a:r>
              <a:rPr sz="2400">
                <a:latin typeface="+mj-lt"/>
                <a:cs typeface="+mj-lt"/>
              </a:rPr>
              <a:t>同城</a:t>
            </a:r>
            <a:r>
              <a:rPr lang="en-US" altLang="zh-CN" sz="2400">
                <a:latin typeface="+mj-lt"/>
                <a:cs typeface="+mj-lt"/>
              </a:rPr>
              <a:t>”</a:t>
            </a:r>
            <a:r>
              <a:rPr sz="2400">
                <a:latin typeface="+mj-lt"/>
                <a:cs typeface="+mj-lt"/>
              </a:rPr>
              <a:t>（模仿抖音）</a:t>
            </a:r>
          </a:p>
          <a:p>
            <a:r>
              <a:rPr sz="2400">
                <a:latin typeface="+mj-lt"/>
                <a:cs typeface="+mj-lt"/>
              </a:rPr>
              <a:t>输入正确点击登录即可正常浏览所有界面</a:t>
            </a:r>
          </a:p>
          <a:p>
            <a:pPr lvl="1"/>
            <a:endParaRPr sz="2400">
              <a:latin typeface="+mj-lt"/>
              <a:cs typeface="+mj-lt"/>
            </a:endParaRP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D5EC3C-24FE-4715-9DC9-F9D2E0E18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视频拍摄录制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6240F7-5A07-43D0-8D19-2F7E12EC4A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UploadFragment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sz="2400">
                <a:latin typeface="+mj-lt"/>
                <a:cs typeface="+mj-lt"/>
              </a:rPr>
              <a:t>自定义相机</a:t>
            </a:r>
          </a:p>
          <a:p>
            <a:r>
              <a:rPr sz="2400">
                <a:latin typeface="+mj-lt"/>
                <a:cs typeface="+mj-lt"/>
              </a:rPr>
              <a:t>需要拍摄封面图</a:t>
            </a:r>
            <a:endParaRPr lang="en-US" altLang="zh-CN" sz="2400">
              <a:latin typeface="+mj-lt"/>
              <a:cs typeface="+mj-lt"/>
            </a:endParaRPr>
          </a:p>
          <a:p>
            <a:r>
              <a:rPr lang="zh-CN" altLang="en-US">
                <a:latin typeface="+mj-lt"/>
                <a:cs typeface="+mj-lt"/>
              </a:rPr>
              <a:t>前后摄像头切换</a:t>
            </a:r>
            <a:endParaRPr sz="2400">
              <a:latin typeface="+mj-lt"/>
              <a:cs typeface="+mj-lt"/>
            </a:endParaRPr>
          </a:p>
          <a:p>
            <a:r>
              <a:rPr sz="2400">
                <a:latin typeface="+mj-lt"/>
                <a:cs typeface="+mj-lt"/>
              </a:rPr>
              <a:t>用户可以按返回取消</a:t>
            </a:r>
          </a:p>
          <a:p>
            <a:r>
              <a:rPr sz="2400">
                <a:latin typeface="+mj-lt"/>
                <a:cs typeface="+mj-lt"/>
              </a:rPr>
              <a:t>自动上传</a:t>
            </a:r>
          </a:p>
          <a:p>
            <a:pPr lvl="1"/>
            <a:endParaRPr sz="2400">
              <a:latin typeface="+mj-lt"/>
              <a:cs typeface="+mj-lt"/>
            </a:endParaRP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7956EC-D9BF-4910-9196-468E5F235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消息界面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7F3D074-A240-44A6-BDEF-7D9B89DA6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MessageFragment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sz="2400">
                <a:latin typeface="+mj-lt"/>
                <a:cs typeface="+mj-lt"/>
              </a:rPr>
              <a:t>RecyclerView</a:t>
            </a:r>
            <a:r>
              <a:rPr sz="2400">
                <a:latin typeface="+mj-lt"/>
                <a:cs typeface="+mj-lt"/>
              </a:rPr>
              <a:t>实现滑动展示多条消息</a:t>
            </a:r>
          </a:p>
          <a:p>
            <a:r>
              <a:rPr sz="2400">
                <a:latin typeface="+mj-lt"/>
                <a:cs typeface="+mj-lt"/>
              </a:rPr>
              <a:t>本地编造的消息</a:t>
            </a:r>
          </a:p>
          <a:p>
            <a:pPr lvl="1"/>
            <a:r>
              <a:rPr sz="2400">
                <a:latin typeface="+mj-lt"/>
                <a:cs typeface="+mj-lt"/>
              </a:rPr>
              <a:t>使用《青春环游记》某一期嘉宾</a:t>
            </a:r>
          </a:p>
          <a:p>
            <a:pPr lvl="1"/>
            <a:endParaRPr sz="2400">
              <a:latin typeface="+mj-lt"/>
              <a:cs typeface="+mj-lt"/>
            </a:endParaRP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6DAD82-9430-4AF9-B3A3-9824C7999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b="0">
                <a:latin typeface="+mj-ea"/>
                <a:ea typeface="+mj-ea"/>
              </a:rPr>
              <a:t>“</a:t>
            </a:r>
            <a:r>
              <a:rPr sz="4800" b="0">
                <a:latin typeface="+mj-ea"/>
                <a:ea typeface="+mj-ea"/>
              </a:rPr>
              <a:t>我</a:t>
            </a:r>
            <a:r>
              <a:rPr lang="en-US" altLang="zh-CN" sz="4800" b="0">
                <a:latin typeface="+mj-ea"/>
                <a:ea typeface="+mj-ea"/>
              </a:rPr>
              <a:t>”</a:t>
            </a:r>
            <a:r>
              <a:rPr sz="4800" b="0">
                <a:latin typeface="+mj-ea"/>
                <a:ea typeface="+mj-ea"/>
              </a:rPr>
              <a:t>界面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7F7469-8AA4-41A8-A9E1-F446A9C6C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ProfileFragment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altLang="zh-CN" sz="2400">
                <a:latin typeface="+mj-lt"/>
                <a:cs typeface="+mj-lt"/>
              </a:rPr>
              <a:t>PageViewer2 + TabLayout</a:t>
            </a:r>
            <a:r>
              <a:rPr sz="2400">
                <a:latin typeface="+mj-lt"/>
                <a:cs typeface="+mj-lt"/>
              </a:rPr>
              <a:t>展示用户的作品、通知、好友</a:t>
            </a:r>
            <a:endParaRPr lang="en-US" altLang="zh-CN" sz="2400">
              <a:latin typeface="+mj-lt"/>
              <a:cs typeface="+mj-lt"/>
            </a:endParaRPr>
          </a:p>
          <a:p>
            <a:pPr lvl="1"/>
            <a:r>
              <a:rPr sz="2400">
                <a:latin typeface="+mj-lt"/>
                <a:cs typeface="+mj-lt"/>
              </a:rPr>
              <a:t>最上方展示用户头像</a:t>
            </a:r>
          </a:p>
          <a:p>
            <a:pPr lvl="2"/>
            <a:r>
              <a:rPr sz="2400">
                <a:latin typeface="+mj-lt"/>
                <a:cs typeface="+mj-lt"/>
              </a:rPr>
              <a:t>通过网络获取随机图像</a:t>
            </a:r>
          </a:p>
          <a:p>
            <a:pPr lvl="1"/>
            <a:r>
              <a:rPr sz="2400">
                <a:latin typeface="+mj-lt"/>
                <a:cs typeface="+mj-lt"/>
              </a:rPr>
              <a:t>依次展示用户名和抖音号（来自登录界面的输入）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D099AF-C9B4-4B39-A66D-067CADAE6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1247140" y="1536065"/>
            <a:ext cx="2160905" cy="22148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40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03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040130" y="3417570"/>
            <a:ext cx="2533650" cy="775970"/>
          </a:xfrm>
        </p:spPr>
        <p:txBody>
          <a:bodyPr>
            <a:normAutofit/>
          </a:bodyPr>
          <a:lstStyle/>
          <a:p>
            <a:r>
              <a:rPr lang="zh-CN" altLang="en-US"/>
              <a:t>细节与亮点</a:t>
            </a: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022985"/>
          </a:xfrm>
        </p:spPr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视频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87805"/>
            <a:ext cx="10852150" cy="4853305"/>
          </a:xfrm>
        </p:spPr>
        <p:txBody>
          <a:bodyPr/>
          <a:lstStyle/>
          <a:p>
            <a:pPr lvl="1"/>
            <a:r>
              <a:rPr sz="2400">
                <a:latin typeface="+mj-lt"/>
                <a:cs typeface="+mj-lt"/>
              </a:rPr>
              <a:t>图标随着视频滑动一起滑动</a:t>
            </a:r>
          </a:p>
          <a:p>
            <a:pPr lvl="1"/>
            <a:r>
              <a:rPr lang="en-US" altLang="zh-CN" sz="2400" dirty="0" err="1">
                <a:sym typeface="+mn-ea"/>
              </a:rPr>
              <a:t>RecyclerView</a:t>
            </a:r>
            <a:r>
              <a:rPr lang="en-US" altLang="zh-CN" sz="2400">
                <a:sym typeface="+mn-ea"/>
              </a:rPr>
              <a:t> + </a:t>
            </a:r>
            <a:r>
              <a:rPr lang="en-US" altLang="zh-CN" sz="2400" dirty="0" err="1">
                <a:sym typeface="+mn-ea"/>
              </a:rPr>
              <a:t>SnapHelper</a:t>
            </a:r>
            <a:r>
              <a:rPr sz="2400">
                <a:sym typeface="+mn-ea"/>
              </a:rPr>
              <a:t>实现竖版浏览</a:t>
            </a:r>
          </a:p>
          <a:p>
            <a:pPr lvl="1"/>
            <a:r>
              <a:rPr sz="2400">
                <a:latin typeface="微软雅黑" charset="-122"/>
                <a:cs typeface="+mn-ea"/>
                <a:sym typeface="+mn-lt"/>
              </a:rPr>
              <a:t>封面缓存：视频加载先显示出封面</a:t>
            </a:r>
            <a:endParaRPr lang="en-US" altLang="zh-CN" sz="2400">
              <a:latin typeface="微软雅黑" charset="-122"/>
              <a:cs typeface="+mn-ea"/>
              <a:sym typeface="+mn-lt"/>
            </a:endParaRPr>
          </a:p>
          <a:p>
            <a:pPr lvl="1"/>
            <a:r>
              <a:rPr lang="zh-CN" altLang="en-US" sz="2400">
                <a:cs typeface="+mj-lt"/>
              </a:rPr>
              <a:t>自定义相机，支持摄像头反转、对焦</a:t>
            </a:r>
          </a:p>
          <a:p>
            <a:pPr lvl="1"/>
            <a:r>
              <a:rPr lang="zh-CN" altLang="en-US" sz="2400">
                <a:cs typeface="+mj-lt"/>
              </a:rPr>
              <a:t>自动上传</a:t>
            </a:r>
          </a:p>
          <a:p>
            <a:pPr lvl="1"/>
            <a:r>
              <a:rPr lang="zh-CN" altLang="en-US" sz="2400"/>
              <a:t>上传中提示</a:t>
            </a:r>
          </a:p>
          <a:p>
            <a:pPr lvl="1"/>
            <a:r>
              <a:rPr lang="zh-CN" altLang="en-US" sz="2400"/>
              <a:t>用户可选择取消上传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022985"/>
          </a:xfrm>
        </p:spPr>
        <p:txBody>
          <a:bodyPr>
            <a:normAutofit/>
          </a:bodyPr>
          <a:lstStyle/>
          <a:p>
            <a:pPr algn="ctr"/>
            <a:r>
              <a:rPr lang="zh-CN" altLang="en-US" sz="4800" b="0">
                <a:latin typeface="+mj-ea"/>
                <a:ea typeface="+mj-ea"/>
              </a:rPr>
              <a:t>其他</a:t>
            </a:r>
            <a:endParaRPr sz="4800" b="0"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487805"/>
            <a:ext cx="10852150" cy="4853305"/>
          </a:xfrm>
        </p:spPr>
        <p:txBody>
          <a:bodyPr/>
          <a:lstStyle/>
          <a:p>
            <a:pPr lvl="1"/>
            <a:r>
              <a:rPr sz="2400">
                <a:latin typeface="+mj-lt"/>
                <a:cs typeface="+mj-lt"/>
              </a:rPr>
              <a:t>应用启动动画</a:t>
            </a:r>
          </a:p>
          <a:p>
            <a:pPr lvl="1"/>
            <a:r>
              <a:rPr sz="2400">
                <a:sym typeface="+mn-ea"/>
              </a:rPr>
              <a:t>点赞动画效果</a:t>
            </a:r>
            <a:endParaRPr lang="en-US" altLang="zh-CN" sz="2400">
              <a:sym typeface="+mn-ea"/>
            </a:endParaRPr>
          </a:p>
          <a:p>
            <a:pPr lvl="1"/>
            <a:r>
              <a:rPr lang="zh-CN" altLang="en-US" sz="2400">
                <a:cs typeface="+mj-lt"/>
              </a:rPr>
              <a:t>按返回键返回至</a:t>
            </a:r>
            <a:r>
              <a:rPr lang="en-US" altLang="zh-CN" sz="2400">
                <a:cs typeface="+mj-lt"/>
              </a:rPr>
              <a:t>Home</a:t>
            </a:r>
            <a:r>
              <a:rPr lang="zh-CN" altLang="en-US" sz="2400">
                <a:cs typeface="+mj-lt"/>
              </a:rPr>
              <a:t>，连续按返回键提示“再按一次退出”</a:t>
            </a:r>
            <a:endParaRPr lang="zh-CN" altLang="en-US" sz="2400"/>
          </a:p>
          <a:p>
            <a:pPr lvl="1"/>
            <a:endParaRPr sz="2400">
              <a:latin typeface="+mj-lt"/>
              <a:cs typeface="+mj-lt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1247140" y="1536065"/>
            <a:ext cx="2160905" cy="22148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40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04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247140" y="3429000"/>
            <a:ext cx="2160905" cy="775970"/>
          </a:xfrm>
        </p:spPr>
        <p:txBody>
          <a:bodyPr>
            <a:normAutofit/>
          </a:bodyPr>
          <a:lstStyle/>
          <a:p>
            <a:r>
              <a:rPr lang="zh-CN" altLang="en-US"/>
              <a:t>主要工作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4E321C-68C8-40D0-8D7E-BEE5ECFA153C}"/>
              </a:ext>
            </a:extLst>
          </p:cNvPr>
          <p:cNvSpPr txBox="1"/>
          <p:nvPr/>
        </p:nvSpPr>
        <p:spPr>
          <a:xfrm>
            <a:off x="4119716" y="1278193"/>
            <a:ext cx="5801033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/>
              <a:t>常博宇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/>
              <a:t>视频录制、上传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“消息”页面制作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“我”页面制作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splash</a:t>
            </a:r>
            <a:r>
              <a:rPr lang="zh-CN" altLang="en-US"/>
              <a:t>页面制作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顾核金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886348" y="2245188"/>
            <a:ext cx="5054601" cy="1305883"/>
          </a:xfrm>
        </p:spPr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>
          <a:xfrm>
            <a:off x="7687351" y="4184260"/>
            <a:ext cx="3115945" cy="1065530"/>
          </a:xfrm>
        </p:spPr>
        <p:txBody>
          <a:bodyPr>
            <a:noAutofit/>
          </a:bodyPr>
          <a:lstStyle/>
          <a:p>
            <a:r>
              <a:rPr lang="zh-CN" altLang="en-US" sz="1800"/>
              <a:t>常博宇 </a:t>
            </a:r>
            <a:r>
              <a:rPr lang="en-US" altLang="zh-CN" sz="1800"/>
              <a:t>3180102943</a:t>
            </a:r>
          </a:p>
          <a:p>
            <a:r>
              <a:rPr lang="zh-CN" altLang="en-US" sz="1800"/>
              <a:t>顾核金 </a:t>
            </a:r>
            <a:r>
              <a:rPr lang="en-US" altLang="zh-CN" sz="1800"/>
              <a:t>3180103732</a:t>
            </a:r>
            <a:endParaRPr lang="en-US" altLang="zh-CN" sz="1800" dirty="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85207 [转换]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>
            <a:off x="-6350" y="0"/>
            <a:ext cx="3169285" cy="6858000"/>
          </a:xfrm>
          <a:prstGeom prst="rect">
            <a:avLst/>
          </a:prstGeom>
        </p:spPr>
      </p:pic>
      <p:pic>
        <p:nvPicPr>
          <p:cNvPr id="4" name="图片 3" descr="85207 [转换]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rcRect/>
          <a:stretch>
            <a:fillRect/>
          </a:stretch>
        </p:blipFill>
        <p:spPr>
          <a:xfrm flipH="1" flipV="1">
            <a:off x="9028430" y="0"/>
            <a:ext cx="3169285" cy="6858000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4438650" y="504825"/>
            <a:ext cx="3314700" cy="85661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旗黑-85S" panose="00020600040101010101" pitchFamily="18" charset="-122"/>
                <a:cs typeface="Segoe UI Semibold" panose="020B0702040204020203" charset="0"/>
                <a:sym typeface="+mn-ea"/>
              </a:rPr>
              <a:t>CONTENTS</a:t>
            </a:r>
          </a:p>
        </p:txBody>
      </p:sp>
      <p:sp>
        <p:nvSpPr>
          <p:cNvPr id="5" name="圆角矩形 4"/>
          <p:cNvSpPr/>
          <p:nvPr>
            <p:custDataLst>
              <p:tags r:id="rId6"/>
            </p:custDataLst>
          </p:nvPr>
        </p:nvSpPr>
        <p:spPr>
          <a:xfrm>
            <a:off x="1908810" y="2616570"/>
            <a:ext cx="738505" cy="738505"/>
          </a:xfrm>
          <a:prstGeom prst="round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rPr>
              <a:t>01</a:t>
            </a: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2792095" y="2751455"/>
            <a:ext cx="1452245" cy="46863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/>
          <a:p>
            <a:pPr algn="l" fontAlgn="auto"/>
            <a:r>
              <a:rPr kumimoji="0" lang="zh-CN" altLang="en-US" sz="2400" b="1" i="0" kern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基本介绍</a:t>
            </a:r>
          </a:p>
        </p:txBody>
      </p: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1908810" y="4079426"/>
            <a:ext cx="738505" cy="738505"/>
          </a:xfrm>
          <a:prstGeom prst="round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rPr>
              <a:t>03</a:t>
            </a: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792095" y="4214495"/>
            <a:ext cx="1790065" cy="46863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/>
          <a:p>
            <a:r>
              <a:rPr lang="zh-CN" altLang="en-US" sz="2400" b="1" kern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细节与亮点</a:t>
            </a:r>
          </a:p>
        </p:txBody>
      </p:sp>
      <p:sp>
        <p:nvSpPr>
          <p:cNvPr id="19" name="圆角矩形 18"/>
          <p:cNvSpPr/>
          <p:nvPr>
            <p:custDataLst>
              <p:tags r:id="rId10"/>
            </p:custDataLst>
          </p:nvPr>
        </p:nvSpPr>
        <p:spPr>
          <a:xfrm>
            <a:off x="6455410" y="2616570"/>
            <a:ext cx="738505" cy="738505"/>
          </a:xfrm>
          <a:prstGeom prst="round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rPr>
              <a:t>02</a:t>
            </a:r>
          </a:p>
        </p:txBody>
      </p:sp>
      <p:sp>
        <p:nvSpPr>
          <p:cNvPr id="22" name="圆角矩形 21"/>
          <p:cNvSpPr/>
          <p:nvPr>
            <p:custDataLst>
              <p:tags r:id="rId11"/>
            </p:custDataLst>
          </p:nvPr>
        </p:nvSpPr>
        <p:spPr>
          <a:xfrm>
            <a:off x="6455410" y="4079426"/>
            <a:ext cx="738505" cy="738505"/>
          </a:xfrm>
          <a:prstGeom prst="round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uFillTx/>
                <a:latin typeface="Arial" panose="020B0604020202090204" pitchFamily="34" charset="0"/>
                <a:ea typeface="微软雅黑" charset="-122"/>
              </a:rPr>
              <a:t>04</a:t>
            </a: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7338695" y="2752090"/>
            <a:ext cx="1463040" cy="46863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/>
          <a:p>
            <a:r>
              <a:rPr lang="zh-CN" altLang="en-US" sz="2400" b="1" kern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主要界面</a:t>
            </a: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7338695" y="4213860"/>
            <a:ext cx="1463040" cy="46863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/>
          <a:p>
            <a:r>
              <a:rPr lang="zh-CN" altLang="en-US" sz="2400" b="1" ker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主要工作</a:t>
            </a:r>
            <a:endParaRPr lang="zh-CN" altLang="en-US" sz="2400" b="1" kern="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charset="-122"/>
              <a:cs typeface="Segoe UI Semibold" panose="020B0702040204020203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1247140" y="1536065"/>
            <a:ext cx="2160905" cy="22148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40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01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247140" y="3429000"/>
            <a:ext cx="2032000" cy="730885"/>
          </a:xfrm>
        </p:spPr>
        <p:txBody>
          <a:bodyPr/>
          <a:lstStyle/>
          <a:p>
            <a:r>
              <a:rPr lang="zh-CN" altLang="en-US"/>
              <a:t>基本介绍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526540" y="4249420"/>
            <a:ext cx="1337945" cy="492125"/>
          </a:xfrm>
        </p:spPr>
        <p:txBody>
          <a:bodyPr/>
          <a:lstStyle/>
          <a:p>
            <a:r>
              <a:rPr lang="zh-CN" altLang="en-US"/>
              <a:t>大作业要求</a:t>
            </a: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443230"/>
            <a:ext cx="10852150" cy="102298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4800" b="0">
                <a:latin typeface="+mj-ea"/>
                <a:ea typeface="+mj-ea"/>
              </a:rPr>
              <a:t>作业要求</a:t>
            </a:r>
            <a:br>
              <a:rPr lang="en-US" altLang="zh-CN" sz="4800" b="0">
                <a:latin typeface="+mj-ea"/>
                <a:ea typeface="+mj-ea"/>
              </a:rPr>
            </a:br>
            <a:r>
              <a:rPr lang="en-US" altLang="zh-CN" sz="4800" b="0">
                <a:solidFill>
                  <a:schemeClr val="bg2">
                    <a:lumMod val="65000"/>
                  </a:schemeClr>
                </a:solidFill>
                <a:latin typeface="+mj-ea"/>
                <a:ea typeface="+mj-ea"/>
              </a:rPr>
              <a:t>Project Requirements</a:t>
            </a:r>
            <a:endParaRPr sz="4800" b="0">
              <a:solidFill>
                <a:schemeClr val="bg2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138" y="2547692"/>
            <a:ext cx="5730876" cy="2987870"/>
          </a:xfrm>
        </p:spPr>
        <p:txBody>
          <a:bodyPr>
            <a:normAutofit/>
          </a:bodyPr>
          <a:lstStyle/>
          <a:p>
            <a:r>
              <a:rPr lang="zh-CN" altLang="en-US"/>
              <a:t>最低要求</a:t>
            </a:r>
          </a:p>
          <a:p>
            <a:pPr lvl="1"/>
            <a:r>
              <a:rPr lang="zh-CN" altLang="en-US"/>
              <a:t>有视频列表，需联网</a:t>
            </a:r>
          </a:p>
          <a:p>
            <a:pPr lvl="1"/>
            <a:r>
              <a:rPr lang="zh-CN" altLang="en-US"/>
              <a:t>点击单个视频能看视频播放</a:t>
            </a:r>
          </a:p>
          <a:p>
            <a:pPr lvl="1"/>
            <a:r>
              <a:rPr lang="zh-CN" altLang="en-US"/>
              <a:t>上下滑动能切换视频</a:t>
            </a:r>
            <a:r>
              <a:rPr lang="en-US" altLang="zh-CN"/>
              <a:t>, </a:t>
            </a:r>
            <a:r>
              <a:rPr lang="zh-CN" altLang="en-US"/>
              <a:t>有点赞功能需要有动效效果</a:t>
            </a:r>
          </a:p>
          <a:p>
            <a:pPr lvl="1"/>
            <a:r>
              <a:rPr lang="zh-CN" altLang="en-US"/>
              <a:t>能拍摄视频</a:t>
            </a:r>
            <a:r>
              <a:rPr lang="en-US" altLang="zh-CN"/>
              <a:t>, </a:t>
            </a:r>
            <a:r>
              <a:rPr lang="zh-CN" altLang="en-US"/>
              <a:t>在视频列表能看到</a:t>
            </a:r>
          </a:p>
          <a:p>
            <a:pPr lvl="1"/>
            <a:r>
              <a:rPr lang="zh-CN" altLang="en-US"/>
              <a:t>返回能回到视频列表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46EE041-252C-4B40-8182-D523F6DF746C}"/>
              </a:ext>
            </a:extLst>
          </p:cNvPr>
          <p:cNvSpPr txBox="1">
            <a:spLocks/>
          </p:cNvSpPr>
          <p:nvPr/>
        </p:nvSpPr>
        <p:spPr>
          <a:xfrm>
            <a:off x="5978014" y="2547692"/>
            <a:ext cx="6145160" cy="2987870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charset="-122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加分项目</a:t>
            </a:r>
          </a:p>
          <a:p>
            <a:pPr lvl="1"/>
            <a:r>
              <a:rPr lang="zh-CN" altLang="en-US"/>
              <a:t>其他功能比如注册</a:t>
            </a:r>
            <a:r>
              <a:rPr lang="en-US" altLang="zh-CN"/>
              <a:t>,</a:t>
            </a:r>
            <a:r>
              <a:rPr lang="zh-CN" altLang="en-US"/>
              <a:t>登录</a:t>
            </a:r>
            <a:r>
              <a:rPr lang="en-US" altLang="zh-CN"/>
              <a:t>,</a:t>
            </a:r>
            <a:r>
              <a:rPr lang="zh-CN" altLang="en-US"/>
              <a:t>收藏等算加分项目</a:t>
            </a:r>
            <a:r>
              <a:rPr lang="en-US" altLang="zh-CN"/>
              <a:t>, </a:t>
            </a:r>
            <a:r>
              <a:rPr lang="zh-CN" altLang="en-US"/>
              <a:t>只做本地</a:t>
            </a:r>
          </a:p>
          <a:p>
            <a:pPr lvl="1"/>
            <a:r>
              <a:rPr lang="zh-CN" altLang="en-US"/>
              <a:t>视觉效果也算加分</a:t>
            </a:r>
          </a:p>
          <a:p>
            <a:pPr lvl="1"/>
            <a:r>
              <a:rPr lang="zh-CN" altLang="en-US"/>
              <a:t>其他</a:t>
            </a:r>
            <a:endParaRPr lang="en-US" altLang="zh-CN" sz="2400" dirty="0">
              <a:cs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47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1247140" y="1536065"/>
            <a:ext cx="2160905" cy="221488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40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rial" panose="020B0604020202090204" pitchFamily="34" charset="0"/>
                <a:ea typeface="微软雅黑" charset="-122"/>
                <a:cs typeface="Segoe UI Semibold" panose="020B0702040204020203" charset="0"/>
                <a:sym typeface="+mn-ea"/>
              </a:rPr>
              <a:t>02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247140" y="3643712"/>
            <a:ext cx="2032000" cy="730885"/>
          </a:xfrm>
        </p:spPr>
        <p:txBody>
          <a:bodyPr>
            <a:normAutofit/>
          </a:bodyPr>
          <a:lstStyle/>
          <a:p>
            <a:r>
              <a:rPr lang="zh-CN" altLang="en-US"/>
              <a:t>主要界面</a:t>
            </a: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应用启动动画</a:t>
            </a:r>
            <a:endParaRPr lang="en-US" altLang="zh-CN" sz="4800" b="0">
              <a:solidFill>
                <a:schemeClr val="bg2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A1DA83A-27F1-453E-8852-DAE220A1A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+mj-ea"/>
              </a:rPr>
              <a:t>SplashActivity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2000"/>
              </a:spcAft>
            </a:pPr>
            <a:r>
              <a:rPr lang="zh-CN" altLang="en-US" sz="2400">
                <a:latin typeface="+mj-lt"/>
                <a:cs typeface="+mj-lt"/>
              </a:rPr>
              <a:t>布局文件采用一个居中显示lottie的加载页面</a:t>
            </a:r>
          </a:p>
          <a:p>
            <a:pPr>
              <a:lnSpc>
                <a:spcPct val="150000"/>
              </a:lnSpc>
              <a:spcAft>
                <a:spcPts val="2000"/>
              </a:spcAft>
            </a:pPr>
            <a:r>
              <a:rPr lang="zh-CN" altLang="en-US" sz="2400">
                <a:latin typeface="+mj-lt"/>
                <a:cs typeface="+mj-lt"/>
              </a:rPr>
              <a:t>在onCreate设置延迟</a:t>
            </a:r>
            <a:r>
              <a:rPr lang="en-US" altLang="zh-CN" sz="2400">
                <a:latin typeface="+mj-lt"/>
                <a:cs typeface="+mj-lt"/>
              </a:rPr>
              <a:t>3</a:t>
            </a:r>
            <a:r>
              <a:rPr lang="zh-CN" altLang="en-US" sz="2400">
                <a:latin typeface="+mj-lt"/>
                <a:cs typeface="+mj-lt"/>
              </a:rPr>
              <a:t>秒的Handler，发送空Intent给MainActivity</a:t>
            </a:r>
          </a:p>
          <a:p>
            <a:pPr>
              <a:lnSpc>
                <a:spcPct val="150000"/>
              </a:lnSpc>
              <a:spcAft>
                <a:spcPts val="2000"/>
              </a:spcAft>
            </a:pPr>
            <a:r>
              <a:rPr lang="zh-CN" altLang="en-US" sz="2400">
                <a:latin typeface="+mj-lt"/>
                <a:cs typeface="+mj-lt"/>
              </a:rPr>
              <a:t>finish销毁自己，防止用户返回上一级时直接返回动画页面</a:t>
            </a: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15AD37-4747-4C6B-AE7A-9EDFD8FD2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00DF76-3593-406A-87FF-348F43D0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0">
                <a:latin typeface="+mj-ea"/>
              </a:rPr>
              <a:t>主活动</a:t>
            </a:r>
            <a:endParaRPr lang="zh-CN" altLang="en-US" sz="480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3CA3B8-B16E-4ADE-804C-FDC1A175D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CN" sz="2800">
                <a:latin typeface="+mj-ea"/>
              </a:rPr>
              <a:t>MainActivity</a:t>
            </a:r>
            <a:endParaRPr lang="zh-CN" altLang="en-US" sz="280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DBBEE2-D4A4-476B-A2C3-9BFAF80089F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cs typeface="+mj-lt"/>
              </a:rPr>
              <a:t>使用</a:t>
            </a:r>
            <a:r>
              <a:rPr lang="en-US" altLang="zh-CN">
                <a:cs typeface="+mj-lt"/>
              </a:rPr>
              <a:t>RadioGroup</a:t>
            </a:r>
            <a:r>
              <a:rPr lang="zh-CN" altLang="en-US">
                <a:cs typeface="+mj-lt"/>
              </a:rPr>
              <a:t>包含</a:t>
            </a:r>
            <a:r>
              <a:rPr lang="en-US" altLang="zh-CN">
                <a:cs typeface="+mj-lt"/>
              </a:rPr>
              <a:t>Fragment</a:t>
            </a:r>
            <a:r>
              <a:rPr lang="zh-CN" altLang="en-US">
                <a:cs typeface="+mj-lt"/>
              </a:rPr>
              <a:t>碎片</a:t>
            </a:r>
          </a:p>
          <a:p>
            <a:r>
              <a:rPr lang="zh-CN" altLang="en-US">
                <a:cs typeface="+mj-lt"/>
              </a:rPr>
              <a:t>底部导航栏采用自定义样式的单选按钮组</a:t>
            </a:r>
          </a:p>
          <a:p>
            <a:r>
              <a:rPr lang="zh-CN" altLang="en-US">
                <a:cs typeface="+mj-lt"/>
              </a:rPr>
              <a:t>分为“首页”、“西湖”（同城）、拍摄上传、“消息”、“我”五个界面</a:t>
            </a:r>
          </a:p>
          <a:p>
            <a:r>
              <a:rPr lang="zh-CN" altLang="en-US">
                <a:cs typeface="+mj-lt"/>
              </a:rPr>
              <a:t>隐去</a:t>
            </a:r>
            <a:r>
              <a:rPr lang="en-US" altLang="zh-CN">
                <a:cs typeface="+mj-lt"/>
              </a:rPr>
              <a:t>ActionBar</a:t>
            </a:r>
          </a:p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85674C-F236-4F19-9AE2-22F437F46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6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首页界面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E9BA77-4A3C-47A2-9EAD-7734F7DE8D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HomeFragment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sz="2400">
                <a:latin typeface="+mj-lt"/>
                <a:cs typeface="+mj-lt"/>
              </a:rPr>
              <a:t>上滑、下滑都可以切换视频</a:t>
            </a:r>
          </a:p>
          <a:p>
            <a:r>
              <a:rPr lang="zh-CN" altLang="en-US" sz="2400">
                <a:latin typeface="+mj-lt"/>
                <a:cs typeface="+mj-lt"/>
              </a:rPr>
              <a:t>点赞动画效果</a:t>
            </a:r>
          </a:p>
          <a:p>
            <a:r>
              <a:rPr lang="zh-CN" altLang="en-US" sz="2400">
                <a:latin typeface="+mj-lt"/>
                <a:cs typeface="+mj-lt"/>
              </a:rPr>
              <a:t>使用第三方播放器</a:t>
            </a:r>
            <a:r>
              <a:rPr lang="en-US" altLang="zh-CN" sz="2400">
                <a:latin typeface="+mj-lt"/>
                <a:cs typeface="+mj-lt"/>
              </a:rPr>
              <a:t>——</a:t>
            </a:r>
            <a:r>
              <a:rPr sz="2400">
                <a:latin typeface="+mj-lt"/>
                <a:cs typeface="+mj-lt"/>
              </a:rPr>
              <a:t>饺子播放器实现对视频的一系列操作：</a:t>
            </a:r>
          </a:p>
          <a:p>
            <a:pPr lvl="1"/>
            <a:r>
              <a:rPr sz="2400">
                <a:latin typeface="微软雅黑" charset="-122"/>
                <a:cs typeface="+mn-ea"/>
                <a:sym typeface="+mn-lt"/>
              </a:rPr>
              <a:t>滑动调节音量、亮度、进度</a:t>
            </a:r>
          </a:p>
          <a:p>
            <a:pPr lvl="1"/>
            <a:r>
              <a:rPr sz="2400">
                <a:latin typeface="微软雅黑" charset="-122"/>
                <a:cs typeface="+mn-ea"/>
                <a:sym typeface="+mn-lt"/>
              </a:rPr>
              <a:t>点击暂停</a:t>
            </a:r>
          </a:p>
          <a:p>
            <a:pPr lvl="1"/>
            <a:r>
              <a:rPr sz="2400">
                <a:latin typeface="微软雅黑" charset="-122"/>
                <a:cs typeface="+mn-ea"/>
                <a:sym typeface="+mn-lt"/>
              </a:rPr>
              <a:t>循环播放</a:t>
            </a:r>
            <a:endParaRPr sz="2400">
              <a:latin typeface="+mj-lt"/>
              <a:cs typeface="+mj-lt"/>
            </a:endParaRPr>
          </a:p>
          <a:p>
            <a:pPr lvl="1"/>
            <a:endParaRPr sz="2400">
              <a:latin typeface="+mj-lt"/>
              <a:cs typeface="+mj-lt"/>
            </a:endParaRP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5DAEF4-982E-4B4D-9CB0-58CDC1389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13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4800" b="0">
                <a:latin typeface="+mj-ea"/>
                <a:ea typeface="+mj-ea"/>
              </a:rPr>
              <a:t>西湖界面（同城）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59434D-85A4-4329-8606-A27C2C3F7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PlaceFragment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sz="2400">
                <a:latin typeface="+mj-lt"/>
                <a:cs typeface="+mj-lt"/>
              </a:rPr>
              <a:t>瀑布流、卡片式展示视频（实际为图像）</a:t>
            </a:r>
          </a:p>
          <a:p>
            <a:pPr lvl="1"/>
            <a:r>
              <a:rPr sz="2400">
                <a:latin typeface="+mj-lt"/>
                <a:cs typeface="+mj-lt"/>
              </a:rPr>
              <a:t>本地编造</a:t>
            </a:r>
          </a:p>
          <a:p>
            <a:pPr lvl="2"/>
            <a:r>
              <a:rPr sz="2400">
                <a:latin typeface="+mj-lt"/>
                <a:cs typeface="+mj-lt"/>
              </a:rPr>
              <a:t>借用《乘风破浪的姐姐》一部分选手照片</a:t>
            </a:r>
          </a:p>
          <a:p>
            <a:endParaRPr lang="en-US" altLang="zh-CN" sz="2400">
              <a:latin typeface="+mj-lt"/>
              <a:cs typeface="+mj-lt"/>
            </a:endParaRPr>
          </a:p>
        </p:txBody>
      </p:sp>
      <p:pic>
        <p:nvPicPr>
          <p:cNvPr id="4" name="图片 3" descr="Westlak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05316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0、11、12、13、14、15"/>
  <p:tag name="KSO_WM_SLIDE_ID" val="custom20202684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84"/>
  <p:tag name="KSO_WM_SLIDE_LAYOUT" val="a_b"/>
  <p:tag name="KSO_WM_SLIDE_LAYOUT_CNT" val="1_2"/>
  <p:tag name="KSO_WM_TEMPLATE_MASTER_TYPE" val="1"/>
  <p:tag name="KSO_WM_TEMPLATE_COLOR_TYPE" val="1"/>
  <p:tag name="KSO_WM_TEMPLATE_MASTER_THUMB_INDEX" val="12"/>
  <p:tag name="KSO_WM_SLIDE_MODEL_TYPE" val="cov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i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简约工作汇报"/>
  <p:tag name="KSO_WM_UNIT_NOCLEAR" val="0"/>
  <p:tag name="KSO_WM_UNIT_VALUE" val="12"/>
  <p:tag name="KSO_WM_UNIT_TYPE" val="a"/>
  <p:tag name="KSO_WM_UNIT_INDEX" val="1"/>
  <p:tag name="KSO_WM_UNIT_ISNUMDGMTITLE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b*2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正文，文字是您思想的提炼，请尽量言简意赅的阐述观点"/>
  <p:tag name="KSO_WM_UNIT_NOCLEAR" val="0"/>
  <p:tag name="KSO_WM_UNIT_VALUE" val="46"/>
  <p:tag name="KSO_WM_UNIT_TYPE" val="b"/>
  <p:tag name="KSO_WM_UNIT_INDEX" val="2"/>
  <p:tag name="KSO_WM_UNIT_ISNUMDGMTITLE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*b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副标题"/>
  <p:tag name="KSO_WM_UNIT_NOCLEAR" val="0"/>
  <p:tag name="KSO_WM_UNIT_VALUE" val="27"/>
  <p:tag name="KSO_WM_UNIT_TYPE" val="b"/>
  <p:tag name="KSO_WM_UNIT_INDEX" val="1"/>
  <p:tag name="KSO_WM_UNIT_ISNUMDGMTITLE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  <p:tag name="KSO_WM_SLIDE_ID" val="custom20202684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84_4*i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2684_4*i*2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PRESET_TEXT" val="CONTENTS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684_4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84_4*l_h_i*1_1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84_4*l_h_a*1_1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PRESET_TEXT" val="单击此处添加标题"/>
  <p:tag name="KSO_WM_UNIT_VALUE" val="1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84_4*l_h_i*1_3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84_4*l_h_a*1_3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PRESET_TEXT" val="单击此处添加标题"/>
  <p:tag name="KSO_WM_UNIT_VALUE" val="1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84_4*l_h_i*1_2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84_4*l_h_i*1_4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84_4*l_h_a*1_2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PRESET_TEXT" val="单击此处添加标题"/>
  <p:tag name="KSO_WM_UNIT_VALUE" val="1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84_4*l_h_a*1_4_1"/>
  <p:tag name="KSO_WM_TEMPLATE_CATEGORY" val="custom"/>
  <p:tag name="KSO_WM_TEMPLATE_INDEX" val="20202684"/>
  <p:tag name="KSO_WM_UNIT_LAYERLEVEL" val="1_1_1"/>
  <p:tag name="KSO_WM_TAG_VERSION" val="1.0"/>
  <p:tag name="KSO_WM_BEAUTIFY_FLAG" val="#wm#"/>
  <p:tag name="KSO_WM_UNIT_PRESET_TEXT" val="单击此处添加标题"/>
  <p:tag name="KSO_WM_UNIT_VALUE" val="1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  <p:tag name="KSO_WM_SLIDE_ID" val="custom2020268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e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5"/>
  <p:tag name="KSO_WM_UNIT_TYPE" val="a"/>
  <p:tag name="KSO_WM_UNIT_INDEX" val="1"/>
  <p:tag name="KSO_WM_UNIT_ISNUMDGMTITLE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b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78"/>
  <p:tag name="KSO_WM_UNIT_TYPE" val="b"/>
  <p:tag name="KSO_WM_UNIT_INDEX" val="1"/>
  <p:tag name="KSO_WM_UNIT_ISNUMDGMTITLE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  <p:tag name="KSO_WM_SLIDE_ID" val="custom2020268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e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5"/>
  <p:tag name="KSO_WM_UNIT_TYPE" val="a"/>
  <p:tag name="KSO_WM_UNIT_INDEX" val="1"/>
  <p:tag name="KSO_WM_UNIT_ISNUMDGMTITLE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  <p:tag name="KSO_WM_SLIDE_ID" val="custom2020268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e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5"/>
  <p:tag name="KSO_WM_UNIT_TYPE" val="a"/>
  <p:tag name="KSO_WM_UNIT_INDEX" val="1"/>
  <p:tag name="KSO_WM_UNIT_ISNUMDGMTITLE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684"/>
  <p:tag name="KSO_WM_SLIDE_ID" val="custom20202684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SLIDE_TYPE" val="sectionTitle"/>
  <p:tag name="KSO_WM_SLIDE_SUBTYPE" val="pureTxt"/>
  <p:tag name="KSO_WM_SLIDE_LAYOUT" val="a_b_e"/>
  <p:tag name="KSO_WM_SLIDE_LAYOUT_CNT" val="1_1_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e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7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15"/>
  <p:tag name="KSO_WM_UNIT_TYPE" val="a"/>
  <p:tag name="KSO_WM_UNIT_INDEX" val="1"/>
  <p:tag name="KSO_WM_UNIT_ISNUMDGMTITLE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202684_15"/>
  <p:tag name="KSO_WM_TEMPLATE_SUBCATEGORY" val="0"/>
  <p:tag name="KSO_WM_SLIDE_TYPE" val="endPage"/>
  <p:tag name="KSO_WM_SLIDE_SUBTYPE" val="pureTxt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84"/>
  <p:tag name="KSO_WM_SLIDE_LAYOUT" val="a_b"/>
  <p:tag name="KSO_WM_SLIDE_LAYOUT_CNT" val="1_2"/>
  <p:tag name="KSO_WM_TEMPLATE_MASTER_TYPE" val="1"/>
  <p:tag name="KSO_WM_TEMPLATE_COLOR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5*a*1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THANKS"/>
  <p:tag name="KSO_WM_UNIT_ISNUMDGMTITL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84_15*b*2"/>
  <p:tag name="KSO_WM_TEMPLATE_CATEGORY" val="custom"/>
  <p:tag name="KSO_WM_TEMPLATE_INDEX" val="20202684"/>
  <p:tag name="KSO_WM_UNIT_LAYERLEVEL" val="1"/>
  <p:tag name="KSO_WM_TAG_VERSION" val="1.0"/>
  <p:tag name="KSO_WM_BEAUTIFY_FLAG" val="#wm#"/>
  <p:tag name="KSO_WM_UNIT_ISCONTENTSTITLE" val="0"/>
  <p:tag name="KSO_WM_UNIT_PRESET_TEXT" val="单击此处添加正文，文字是您思想的提炼，请尽量言简意赅的阐述观点。"/>
  <p:tag name="KSO_WM_UNIT_NOCLEAR" val="0"/>
  <p:tag name="KSO_WM_UNIT_VALUE" val="54"/>
  <p:tag name="KSO_WM_UNIT_TYPE" val="b"/>
  <p:tag name="KSO_WM_UNIT_INDEX" val="2"/>
  <p:tag name="KSO_WM_UNIT_ISNUMDGMTITL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8、9、10、11、12、13、14、15"/>
  <p:tag name="KSO_WM_TEMPLATE_SUBCATEGORY" val="0"/>
  <p:tag name="KSO_WM_TAG_VERSION" val="1.0"/>
  <p:tag name="KSO_WM_BEAUTIFY_FLAG" val="#wm#"/>
  <p:tag name="KSO_WM_TEMPLATE_CATEGORY" val="custom"/>
  <p:tag name="KSO_WM_TEMPLATE_INDEX" val="20202684"/>
  <p:tag name="KSO_WM_TEMPLATE_MASTER_TYPE" val="1"/>
  <p:tag name="KSO_WM_TEMPLATE_COLOR_TYPE" val="1"/>
  <p:tag name="KSO_WM_TEMPLATE_MASTER_THUMB_INDEX" val="1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89">
      <a:dk1>
        <a:srgbClr val="000000"/>
      </a:dk1>
      <a:lt1>
        <a:srgbClr val="FFFFFF"/>
      </a:lt1>
      <a:dk2>
        <a:srgbClr val="EBEBEB"/>
      </a:dk2>
      <a:lt2>
        <a:srgbClr val="FFFFFF"/>
      </a:lt2>
      <a:accent1>
        <a:srgbClr val="000000"/>
      </a:accent1>
      <a:accent2>
        <a:srgbClr val="1E1E1E"/>
      </a:accent2>
      <a:accent3>
        <a:srgbClr val="343434"/>
      </a:accent3>
      <a:accent4>
        <a:srgbClr val="4E4E4E"/>
      </a:accent4>
      <a:accent5>
        <a:srgbClr val="6A6A6A"/>
      </a:accent5>
      <a:accent6>
        <a:srgbClr val="858585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2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3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4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5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6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ppt/theme/themeOverride7.xml><?xml version="1.0" encoding="utf-8"?>
<a:themeOverride xmlns:a="http://schemas.openxmlformats.org/drawingml/2006/main">
  <a:clrScheme name="自定义 89">
    <a:dk1>
      <a:srgbClr val="000000"/>
    </a:dk1>
    <a:lt1>
      <a:srgbClr val="FFFFFF"/>
    </a:lt1>
    <a:dk2>
      <a:srgbClr val="EBEBEB"/>
    </a:dk2>
    <a:lt2>
      <a:srgbClr val="FFFFFF"/>
    </a:lt2>
    <a:accent1>
      <a:srgbClr val="000000"/>
    </a:accent1>
    <a:accent2>
      <a:srgbClr val="1E1E1E"/>
    </a:accent2>
    <a:accent3>
      <a:srgbClr val="343434"/>
    </a:accent3>
    <a:accent4>
      <a:srgbClr val="4E4E4E"/>
    </a:accent4>
    <a:accent5>
      <a:srgbClr val="6A6A6A"/>
    </a:accent5>
    <a:accent6>
      <a:srgbClr val="858585"/>
    </a:accent6>
    <a:hlink>
      <a:srgbClr val="658BD5"/>
    </a:hlink>
    <a:folHlink>
      <a:srgbClr val="9F69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380</Words>
  <Application>Microsoft Office PowerPoint</Application>
  <PresentationFormat>宽屏</PresentationFormat>
  <Paragraphs>105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(使用中文字体)</vt:lpstr>
      <vt:lpstr>汉仪旗黑-85S</vt:lpstr>
      <vt:lpstr>宋体</vt:lpstr>
      <vt:lpstr>微软雅黑</vt:lpstr>
      <vt:lpstr>Arial</vt:lpstr>
      <vt:lpstr>Calibri</vt:lpstr>
      <vt:lpstr>Segoe UI Semibold</vt:lpstr>
      <vt:lpstr>1_Office 主题​​</vt:lpstr>
      <vt:lpstr>项目汇报</vt:lpstr>
      <vt:lpstr>PowerPoint 演示文稿</vt:lpstr>
      <vt:lpstr>基本介绍</vt:lpstr>
      <vt:lpstr>作业要求 Project Requirements</vt:lpstr>
      <vt:lpstr>主要界面</vt:lpstr>
      <vt:lpstr>应用启动动画</vt:lpstr>
      <vt:lpstr>主活动</vt:lpstr>
      <vt:lpstr>首页界面</vt:lpstr>
      <vt:lpstr>西湖界面（同城）</vt:lpstr>
      <vt:lpstr>登录界面</vt:lpstr>
      <vt:lpstr>视频拍摄录制</vt:lpstr>
      <vt:lpstr>消息界面</vt:lpstr>
      <vt:lpstr>“我”界面</vt:lpstr>
      <vt:lpstr>细节与亮点</vt:lpstr>
      <vt:lpstr>视频</vt:lpstr>
      <vt:lpstr>其他</vt:lpstr>
      <vt:lpstr>主要工作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kim</dc:creator>
  <cp:lastModifiedBy>柷 敔</cp:lastModifiedBy>
  <cp:revision>20</cp:revision>
  <dcterms:created xsi:type="dcterms:W3CDTF">2020-07-16T18:39:01Z</dcterms:created>
  <dcterms:modified xsi:type="dcterms:W3CDTF">2020-07-17T02:35:26Z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2052-2.4.0.3944</vt:lpwstr>
  </property>
</Properties>
</file>